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ato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font" Target="fonts/Lato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edcc21d1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edcc21d1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edcc21d1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edcc21d1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47f18d9eb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47f18d9eb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7f18d9e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7f18d9e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47f18d9eb0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47f18d9eb0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f18d9eb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f18d9eb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7f18d9eb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7f18d9eb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7f18d9eb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7f18d9eb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7f18d9eb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7f18d9eb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47f18d9eb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47f18d9eb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7f18d9eb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47f18d9eb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7f18d9eb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7f18d9eb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7f18d9eb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7f18d9eb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47f18d9eb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47f18d9eb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7f18d9eb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47f18d9eb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7f18d9eb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7f18d9eb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7f18d9eb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7f18d9eb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47f18d9eb0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47f18d9eb0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7f18d9eb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7f18d9eb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7f18d9eb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7f18d9eb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47f18d9eb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47f18d9eb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7f18d9eb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7f18d9eb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7f18d9eb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7f18d9eb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7f18d9eb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7f18d9eb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edcc21d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edcc21d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edcc21d1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edcc21d1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edcc21d1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edcc21d1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7f18d9e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7f18d9e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</a:t>
            </a: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Relationship Id="rId5" Type="http://schemas.openxmlformats.org/officeDocument/2006/relationships/image" Target="../media/image1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575" y="1283800"/>
            <a:ext cx="6855900" cy="17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Plataforma Para Análise de Gastos Financeiros Utilizando Data Visualization</a:t>
            </a:r>
            <a:endParaRPr sz="3600"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Aluna:		Karoline Keiko Ikenami	RA 131021151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Orientador: 	Profa. Dra. Simone das G. Domingues Prado</a:t>
            </a:r>
            <a:endParaRPr sz="1200"/>
          </a:p>
        </p:txBody>
      </p:sp>
      <p:sp>
        <p:nvSpPr>
          <p:cNvPr id="178" name="Google Shape;178;p18"/>
          <p:cNvSpPr/>
          <p:nvPr/>
        </p:nvSpPr>
        <p:spPr>
          <a:xfrm>
            <a:off x="1342075" y="158675"/>
            <a:ext cx="1904100" cy="2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1302400" y="0"/>
            <a:ext cx="69555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latin typeface="Raleway"/>
                <a:ea typeface="Raleway"/>
                <a:cs typeface="Raleway"/>
                <a:sym typeface="Raleway"/>
              </a:rPr>
              <a:t>Universidade Estadual Paulista "Júlio de Mesquita Filho" (UNESP) - Faculdade de Ciências (FC) - Departamento de Computação - Bacharelado em Ciência da Computação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244625" y="145450"/>
            <a:ext cx="614700" cy="18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323950" y="0"/>
            <a:ext cx="10644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Nov  2018</a:t>
            </a:r>
            <a:endParaRPr sz="6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18"/>
          <p:cNvSpPr/>
          <p:nvPr/>
        </p:nvSpPr>
        <p:spPr>
          <a:xfrm>
            <a:off x="8059450" y="136375"/>
            <a:ext cx="974100" cy="25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</a:t>
            </a:r>
            <a:endParaRPr b="0"/>
          </a:p>
        </p:txBody>
      </p:sp>
      <p:sp>
        <p:nvSpPr>
          <p:cNvPr id="250" name="Google Shape;250;p27"/>
          <p:cNvSpPr txBox="1"/>
          <p:nvPr>
            <p:ph idx="1" type="body"/>
          </p:nvPr>
        </p:nvSpPr>
        <p:spPr>
          <a:xfrm>
            <a:off x="721250" y="1965150"/>
            <a:ext cx="22149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As principais tecnologias utilizadas no desenvolvimento da aplicação web.</a:t>
            </a:r>
            <a:endParaRPr sz="1100"/>
          </a:p>
        </p:txBody>
      </p:sp>
      <p:sp>
        <p:nvSpPr>
          <p:cNvPr id="251" name="Google Shape;251;p27"/>
          <p:cNvSpPr txBox="1"/>
          <p:nvPr>
            <p:ph idx="1" type="body"/>
          </p:nvPr>
        </p:nvSpPr>
        <p:spPr>
          <a:xfrm>
            <a:off x="721225" y="3050375"/>
            <a:ext cx="1848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Vue.js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Vuex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Bootstrap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FusionCharts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2695192" y="3050375"/>
            <a:ext cx="1848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Heroku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Papa Parse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Node.js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4669158" y="3050375"/>
            <a:ext cx="1848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Express.js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Monk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Postman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6643125" y="3050375"/>
            <a:ext cx="1848900" cy="16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MongoDB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mLab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b="1" lang="pt-BR" sz="1800">
                <a:solidFill>
                  <a:srgbClr val="434343"/>
                </a:solidFill>
              </a:rPr>
              <a:t>Auth0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255" name="Google Shape;2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100" y="1434900"/>
            <a:ext cx="1204176" cy="120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449" y="1657988"/>
            <a:ext cx="685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100" y="1658000"/>
            <a:ext cx="685800" cy="757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1250" y="1658000"/>
            <a:ext cx="1204175" cy="108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Público-alvo</a:t>
            </a:r>
            <a:endParaRPr/>
          </a:p>
        </p:txBody>
      </p:sp>
      <p:sp>
        <p:nvSpPr>
          <p:cNvPr id="264" name="Google Shape;264;p28"/>
          <p:cNvSpPr txBox="1"/>
          <p:nvPr>
            <p:ph idx="1" type="body"/>
          </p:nvPr>
        </p:nvSpPr>
        <p:spPr>
          <a:xfrm>
            <a:off x="721225" y="1965150"/>
            <a:ext cx="3636600" cy="5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Usuários do </a:t>
            </a:r>
            <a:r>
              <a:rPr b="1" lang="pt-BR" sz="1800">
                <a:solidFill>
                  <a:srgbClr val="434343"/>
                </a:solidFill>
              </a:rPr>
              <a:t>cartão de crédito do Nubank</a:t>
            </a:r>
            <a:r>
              <a:rPr lang="pt-BR" sz="1800">
                <a:solidFill>
                  <a:srgbClr val="434343"/>
                </a:solidFill>
              </a:rPr>
              <a:t>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734531" y="3083150"/>
            <a:ext cx="3773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pt-BR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Mais de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3 milhões de clientes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734531" y="3344450"/>
            <a:ext cx="3773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pt-BR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Mais de 13 milhões de pessoas já pediram um cartão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734525" y="3605750"/>
            <a:ext cx="4412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pt-BR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Aproximadamente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70% dos usuários tem menos de 36 anos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734531" y="3867050"/>
            <a:ext cx="3773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lang="pt-BR" sz="12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Experiência totalmente digital</a:t>
            </a:r>
            <a:endParaRPr sz="12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734531" y="4128350"/>
            <a:ext cx="3773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&gt;</a:t>
            </a: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 sz="12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Versão para iPhone e Android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10881" l="4512" r="4512" t="0"/>
          <a:stretch/>
        </p:blipFill>
        <p:spPr>
          <a:xfrm>
            <a:off x="5507275" y="1318650"/>
            <a:ext cx="3636600" cy="17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721225" y="2759450"/>
            <a:ext cx="3636600" cy="3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>
                <a:solidFill>
                  <a:srgbClr val="434343"/>
                </a:solidFill>
              </a:rPr>
              <a:t>Sobre o Nubank:</a:t>
            </a:r>
            <a:endParaRPr sz="1100">
              <a:solidFill>
                <a:srgbClr val="434343"/>
              </a:solidFill>
            </a:endParaRPr>
          </a:p>
        </p:txBody>
      </p:sp>
      <p:pic>
        <p:nvPicPr>
          <p:cNvPr id="272" name="Google Shape;272;p28"/>
          <p:cNvPicPr preferRelativeResize="0"/>
          <p:nvPr/>
        </p:nvPicPr>
        <p:blipFill rotWithShape="1">
          <a:blip r:embed="rId4">
            <a:alphaModFix/>
          </a:blip>
          <a:srcRect b="19261" l="0" r="0" t="19261"/>
          <a:stretch/>
        </p:blipFill>
        <p:spPr>
          <a:xfrm>
            <a:off x="5507275" y="3182225"/>
            <a:ext cx="3636599" cy="13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9"/>
          <p:cNvSpPr txBox="1"/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Nunito"/>
                <a:ea typeface="Nunito"/>
                <a:cs typeface="Nunito"/>
                <a:sym typeface="Nunito"/>
              </a:rPr>
              <a:t>01. Pesquisa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8" name="Google Shape;278;p29"/>
          <p:cNvSpPr txBox="1"/>
          <p:nvPr>
            <p:ph idx="1" type="body"/>
          </p:nvPr>
        </p:nvSpPr>
        <p:spPr>
          <a:xfrm>
            <a:off x="721225" y="2434125"/>
            <a:ext cx="6214500" cy="24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Estudo, compreensão e levantamento</a:t>
            </a:r>
            <a:r>
              <a:rPr lang="pt-BR" sz="1800">
                <a:solidFill>
                  <a:srgbClr val="434343"/>
                </a:solidFill>
              </a:rPr>
              <a:t> </a:t>
            </a:r>
            <a:r>
              <a:rPr lang="pt-BR" sz="1800">
                <a:solidFill>
                  <a:srgbClr val="434343"/>
                </a:solidFill>
              </a:rPr>
              <a:t>bibliográfico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sobre Data Visualization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Realização de cursos online.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Pesquisa e leitura de livros, artigos científicos e teses.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Pesquisa sobre as tecnologias a serem utilizadas no desenvolvimento da aplicação web.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 rotWithShape="1">
          <a:blip r:embed="rId3">
            <a:alphaModFix/>
          </a:blip>
          <a:srcRect b="0" l="19469" r="34719" t="0"/>
          <a:stretch/>
        </p:blipFill>
        <p:spPr>
          <a:xfrm>
            <a:off x="6501625" y="1318650"/>
            <a:ext cx="2642375" cy="34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b="0" l="9164" r="9156" t="4104"/>
          <a:stretch/>
        </p:blipFill>
        <p:spPr>
          <a:xfrm>
            <a:off x="5146750" y="1318650"/>
            <a:ext cx="3997250" cy="31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Nunito"/>
                <a:ea typeface="Nunito"/>
                <a:cs typeface="Nunito"/>
                <a:sym typeface="Nunito"/>
              </a:rPr>
              <a:t>02. Planejamento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21225" y="2434125"/>
            <a:ext cx="40389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Escolha final das ferramentas para o desenvolvimento.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Definição da arquitetura do sistema.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Estruturação do Banco de Dados.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Definição das telas da plataforma.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Nunito"/>
                <a:ea typeface="Nunito"/>
                <a:cs typeface="Nunito"/>
                <a:sym typeface="Nunito"/>
              </a:rPr>
              <a:t>03. Desenvolvimento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721225" y="2434125"/>
            <a:ext cx="40389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Preparação dos ambientes e plataformas utilizadas.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Implementação do Front-End.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Implementação da API.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Implementação do Banco de Dados.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Realização de Testes.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32961" r="32961" t="0"/>
          <a:stretch/>
        </p:blipFill>
        <p:spPr>
          <a:xfrm>
            <a:off x="5146750" y="1184600"/>
            <a:ext cx="1973633" cy="32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/>
          </a:blip>
          <a:srcRect b="0" l="28983" r="28987" t="0"/>
          <a:stretch/>
        </p:blipFill>
        <p:spPr>
          <a:xfrm>
            <a:off x="7170362" y="1184600"/>
            <a:ext cx="1973638" cy="3262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0" l="9197" r="9189" t="0"/>
          <a:stretch/>
        </p:blipFill>
        <p:spPr>
          <a:xfrm>
            <a:off x="5146750" y="1184600"/>
            <a:ext cx="3997249" cy="326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>
            <p:ph type="title"/>
          </p:nvPr>
        </p:nvSpPr>
        <p:spPr>
          <a:xfrm>
            <a:off x="730725" y="1318650"/>
            <a:ext cx="4038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Etapas do Projeto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latin typeface="Nunito"/>
                <a:ea typeface="Nunito"/>
                <a:cs typeface="Nunito"/>
                <a:sym typeface="Nunito"/>
              </a:rPr>
              <a:t>04. Documentação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32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Estruturar a Monografia.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Dividir a Monografia em etapas.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Coleta de informações para cada etapa.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Desenvolver a Monografia.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29450" y="2056375"/>
            <a:ext cx="6888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DESENVOLVIMENTO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/>
          <p:nvPr/>
        </p:nvSpPr>
        <p:spPr>
          <a:xfrm>
            <a:off x="5840575" y="2094375"/>
            <a:ext cx="2493600" cy="126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3326475" y="3364050"/>
            <a:ext cx="2529900" cy="126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825225" y="2094375"/>
            <a:ext cx="2501100" cy="126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4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Aplicação Web</a:t>
            </a:r>
            <a:endParaRPr sz="1000"/>
          </a:p>
        </p:txBody>
      </p:sp>
      <p:sp>
        <p:nvSpPr>
          <p:cNvPr id="315" name="Google Shape;315;p34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</a:t>
            </a: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6" name="Google Shape;316;p34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17" name="Google Shape;317;p3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4"/>
          <p:cNvSpPr txBox="1"/>
          <p:nvPr>
            <p:ph type="title"/>
          </p:nvPr>
        </p:nvSpPr>
        <p:spPr>
          <a:xfrm>
            <a:off x="96752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Front-End</a:t>
            </a:r>
            <a:endParaRPr sz="1800"/>
          </a:p>
        </p:txBody>
      </p:sp>
      <p:sp>
        <p:nvSpPr>
          <p:cNvPr id="320" name="Google Shape;320;p34"/>
          <p:cNvSpPr txBox="1"/>
          <p:nvPr>
            <p:ph idx="4294967295" type="body"/>
          </p:nvPr>
        </p:nvSpPr>
        <p:spPr>
          <a:xfrm>
            <a:off x="96752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Interface gráfica com a qual o usuário poderá interagir diretamente.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p34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2" name="Google Shape;322;p34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23" name="Google Shape;323;p3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34"/>
          <p:cNvSpPr txBox="1"/>
          <p:nvPr>
            <p:ph type="title"/>
          </p:nvPr>
        </p:nvSpPr>
        <p:spPr>
          <a:xfrm>
            <a:off x="3464303" y="2176242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API REST</a:t>
            </a:r>
            <a:endParaRPr sz="1800"/>
          </a:p>
        </p:txBody>
      </p:sp>
      <p:sp>
        <p:nvSpPr>
          <p:cNvPr id="326" name="Google Shape;326;p34"/>
          <p:cNvSpPr txBox="1"/>
          <p:nvPr>
            <p:ph idx="4294967295" type="body"/>
          </p:nvPr>
        </p:nvSpPr>
        <p:spPr>
          <a:xfrm>
            <a:off x="3464303" y="2606419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Recebe requisições do Front-End e executa as tarefas solicitadas.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7" name="Google Shape;327;p34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pt-BR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8" name="Google Shape;328;p34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29" name="Google Shape;329;p34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4"/>
          <p:cNvSpPr txBox="1"/>
          <p:nvPr>
            <p:ph type="title"/>
          </p:nvPr>
        </p:nvSpPr>
        <p:spPr>
          <a:xfrm>
            <a:off x="5960978" y="34554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Banco de Dados</a:t>
            </a:r>
            <a:endParaRPr sz="1800"/>
          </a:p>
        </p:txBody>
      </p:sp>
      <p:sp>
        <p:nvSpPr>
          <p:cNvPr id="332" name="Google Shape;332;p34"/>
          <p:cNvSpPr txBox="1"/>
          <p:nvPr>
            <p:ph idx="4294967295" type="body"/>
          </p:nvPr>
        </p:nvSpPr>
        <p:spPr>
          <a:xfrm>
            <a:off x="5960978" y="3885655"/>
            <a:ext cx="2238300" cy="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100"/>
              <a:t>Guarda os dados utilizados pela aplicação referente aos custos dos clientes.</a:t>
            </a:r>
            <a:endParaRPr sz="1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/>
          <p:nvPr>
            <p:ph type="title"/>
          </p:nvPr>
        </p:nvSpPr>
        <p:spPr>
          <a:xfrm>
            <a:off x="730725" y="1318650"/>
            <a:ext cx="4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dos Dados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8" name="Google Shape;3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5" y="1781400"/>
            <a:ext cx="4069575" cy="32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5"/>
          <p:cNvSpPr txBox="1"/>
          <p:nvPr>
            <p:ph idx="1" type="body"/>
          </p:nvPr>
        </p:nvSpPr>
        <p:spPr>
          <a:xfrm>
            <a:off x="4941800" y="1971150"/>
            <a:ext cx="40389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Dados da Fatura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Data (ex: 2018-06-27)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Categoria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Título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Valor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40" name="Google Shape;340;p35"/>
          <p:cNvSpPr txBox="1"/>
          <p:nvPr>
            <p:ph idx="1" type="body"/>
          </p:nvPr>
        </p:nvSpPr>
        <p:spPr>
          <a:xfrm>
            <a:off x="346875" y="4670700"/>
            <a:ext cx="48066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Arquivo CSV da fatura mensal do Nubank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/>
          <p:nvPr>
            <p:ph type="title"/>
          </p:nvPr>
        </p:nvSpPr>
        <p:spPr>
          <a:xfrm>
            <a:off x="730725" y="1318650"/>
            <a:ext cx="4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dos Dados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6" name="Google Shape;3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725" y="2177875"/>
            <a:ext cx="4528974" cy="222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>
            <p:ph idx="1" type="body"/>
          </p:nvPr>
        </p:nvSpPr>
        <p:spPr>
          <a:xfrm>
            <a:off x="5753275" y="1006275"/>
            <a:ext cx="3227400" cy="39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Dados Salvos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Data (ex: 2018-06-27)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Dia da semana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Mês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Ano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Categoria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Título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Valor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ID do usuário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48" name="Google Shape;348;p36"/>
          <p:cNvSpPr txBox="1"/>
          <p:nvPr>
            <p:ph idx="1" type="body"/>
          </p:nvPr>
        </p:nvSpPr>
        <p:spPr>
          <a:xfrm>
            <a:off x="975750" y="4401525"/>
            <a:ext cx="40389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Dados de um g</a:t>
            </a:r>
            <a:r>
              <a:rPr lang="pt-BR" sz="1800">
                <a:solidFill>
                  <a:srgbClr val="434343"/>
                </a:solidFill>
              </a:rPr>
              <a:t>asto salvo no mLab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88" name="Google Shape;188;p19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89" name="Google Shape;189;p19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Grande </a:t>
            </a:r>
            <a:r>
              <a:rPr b="1" lang="pt-BR" sz="1800">
                <a:solidFill>
                  <a:srgbClr val="434343"/>
                </a:solidFill>
              </a:rPr>
              <a:t>volume de dados</a:t>
            </a:r>
            <a:r>
              <a:rPr lang="pt-BR" sz="1800">
                <a:solidFill>
                  <a:srgbClr val="434343"/>
                </a:solidFill>
              </a:rPr>
              <a:t> gerados diariamente.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Plataformas </a:t>
            </a:r>
            <a:r>
              <a:rPr b="1" lang="pt-BR" sz="1800">
                <a:solidFill>
                  <a:srgbClr val="434343"/>
                </a:solidFill>
              </a:rPr>
              <a:t>trabalhosas</a:t>
            </a:r>
            <a:r>
              <a:rPr lang="pt-BR" sz="1800">
                <a:solidFill>
                  <a:srgbClr val="434343"/>
                </a:solidFill>
              </a:rPr>
              <a:t> para o controle  de gastos</a:t>
            </a:r>
            <a:r>
              <a:rPr b="1" lang="pt-BR" sz="1800">
                <a:solidFill>
                  <a:srgbClr val="434343"/>
                </a:solidFill>
              </a:rPr>
              <a:t>.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192" name="Google Shape;192;p19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3" name="Google Shape;193;p19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Realizar </a:t>
            </a:r>
            <a:r>
              <a:rPr b="1" lang="pt-BR" sz="1800">
                <a:solidFill>
                  <a:srgbClr val="434343"/>
                </a:solidFill>
              </a:rPr>
              <a:t>análises práticas </a:t>
            </a:r>
            <a:r>
              <a:rPr lang="pt-BR" sz="1800">
                <a:solidFill>
                  <a:srgbClr val="434343"/>
                </a:solidFill>
              </a:rPr>
              <a:t>sobre os dados gerados.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5" name="Google Shape;195;p19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434343"/>
                </a:solidFill>
              </a:rPr>
              <a:t>Representação indevida</a:t>
            </a:r>
            <a:r>
              <a:rPr lang="pt-BR" sz="1800">
                <a:solidFill>
                  <a:srgbClr val="434343"/>
                </a:solidFill>
              </a:rPr>
              <a:t> que gera ambiguidade ou confusão.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type="title"/>
          </p:nvPr>
        </p:nvSpPr>
        <p:spPr>
          <a:xfrm>
            <a:off x="730725" y="1318650"/>
            <a:ext cx="4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dos Dados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4538" y="612525"/>
            <a:ext cx="2467476" cy="438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>
            <p:ph idx="1" type="body"/>
          </p:nvPr>
        </p:nvSpPr>
        <p:spPr>
          <a:xfrm>
            <a:off x="913825" y="3393625"/>
            <a:ext cx="2619000" cy="156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R</a:t>
            </a:r>
            <a:r>
              <a:rPr lang="pt-BR" sz="1800">
                <a:solidFill>
                  <a:srgbClr val="434343"/>
                </a:solidFill>
              </a:rPr>
              <a:t>epresentação visual dos gastos recentes no aplicativo do Nubank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356" name="Google Shape;356;p37"/>
          <p:cNvSpPr txBox="1"/>
          <p:nvPr>
            <p:ph idx="1" type="body"/>
          </p:nvPr>
        </p:nvSpPr>
        <p:spPr>
          <a:xfrm>
            <a:off x="6223750" y="2740250"/>
            <a:ext cx="2619000" cy="15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Nubank define as categorias dos gastos automaticamente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8"/>
          <p:cNvSpPr txBox="1"/>
          <p:nvPr>
            <p:ph type="title"/>
          </p:nvPr>
        </p:nvSpPr>
        <p:spPr>
          <a:xfrm>
            <a:off x="730725" y="1318650"/>
            <a:ext cx="4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das Telas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2" name="Google Shape;36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500" y="1971159"/>
            <a:ext cx="1910276" cy="2867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725" y="1971175"/>
            <a:ext cx="1911699" cy="286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4824" y="1971175"/>
            <a:ext cx="1910286" cy="286755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>
            <p:ph idx="1" type="body"/>
          </p:nvPr>
        </p:nvSpPr>
        <p:spPr>
          <a:xfrm>
            <a:off x="6960175" y="2887575"/>
            <a:ext cx="1910400" cy="19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Definição dos cards de dados para a plataforma.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 txBox="1"/>
          <p:nvPr>
            <p:ph type="title"/>
          </p:nvPr>
        </p:nvSpPr>
        <p:spPr>
          <a:xfrm>
            <a:off x="730725" y="1318650"/>
            <a:ext cx="4038900" cy="6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Definição das Telas</a:t>
            </a:r>
            <a:endParaRPr b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39"/>
          <p:cNvSpPr txBox="1"/>
          <p:nvPr>
            <p:ph idx="1" type="body"/>
          </p:nvPr>
        </p:nvSpPr>
        <p:spPr>
          <a:xfrm>
            <a:off x="730725" y="2063625"/>
            <a:ext cx="40389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Página Principal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Acesso</a:t>
            </a:r>
            <a:endParaRPr sz="18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_</a:t>
            </a:r>
            <a:r>
              <a:rPr b="1" lang="pt-BR" sz="1800">
                <a:solidFill>
                  <a:schemeClr val="accent3"/>
                </a:solidFill>
              </a:rPr>
              <a:t> </a:t>
            </a:r>
            <a:r>
              <a:rPr lang="pt-BR" sz="1800">
                <a:solidFill>
                  <a:srgbClr val="434343"/>
                </a:solidFill>
              </a:rPr>
              <a:t>Login, Cadastro, Redefinir a</a:t>
            </a:r>
            <a:endParaRPr sz="1800">
              <a:solidFill>
                <a:srgbClr val="434343"/>
              </a:solidFill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Senha, Acesso Rápido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Importar Dados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Perfil do Usuário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926" y="1318650"/>
            <a:ext cx="3135075" cy="344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729450" y="2056375"/>
            <a:ext cx="68880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APLICAÇÃO WEB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99" y="557825"/>
            <a:ext cx="7487198" cy="458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2"/>
          <p:cNvPicPr preferRelativeResize="0"/>
          <p:nvPr/>
        </p:nvPicPr>
        <p:blipFill rotWithShape="1">
          <a:blip r:embed="rId3">
            <a:alphaModFix/>
          </a:blip>
          <a:srcRect b="3846" l="0" r="0" t="0"/>
          <a:stretch/>
        </p:blipFill>
        <p:spPr>
          <a:xfrm>
            <a:off x="1981250" y="490725"/>
            <a:ext cx="6800327" cy="46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3"/>
          <p:cNvPicPr preferRelativeResize="0"/>
          <p:nvPr/>
        </p:nvPicPr>
        <p:blipFill rotWithShape="1">
          <a:blip r:embed="rId3">
            <a:alphaModFix/>
          </a:blip>
          <a:srcRect b="3855" l="8925" r="0" t="0"/>
          <a:stretch/>
        </p:blipFill>
        <p:spPr>
          <a:xfrm>
            <a:off x="1925050" y="491475"/>
            <a:ext cx="7218950" cy="46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4"/>
          <p:cNvPicPr preferRelativeResize="0"/>
          <p:nvPr/>
        </p:nvPicPr>
        <p:blipFill rotWithShape="1">
          <a:blip r:embed="rId3">
            <a:alphaModFix/>
          </a:blip>
          <a:srcRect b="9354" l="0" r="0" t="0"/>
          <a:stretch/>
        </p:blipFill>
        <p:spPr>
          <a:xfrm>
            <a:off x="467400" y="481275"/>
            <a:ext cx="8229600" cy="46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 b="4085" l="0" r="0" t="0"/>
          <a:stretch/>
        </p:blipFill>
        <p:spPr>
          <a:xfrm>
            <a:off x="2252475" y="502400"/>
            <a:ext cx="5358451" cy="4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524" y="462549"/>
            <a:ext cx="7489476" cy="46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FFFFFF"/>
                </a:solidFill>
              </a:rPr>
              <a:t>Ser capaz de visualizar dados e estabelecer uma narrativa com eles é a chave para transformá-los em informações que podem ser utilizadas para melhorar a tomada de decisões</a:t>
            </a:r>
            <a:br>
              <a:rPr lang="pt-BR" sz="2400">
                <a:solidFill>
                  <a:srgbClr val="FFFFFF"/>
                </a:solidFill>
              </a:rPr>
            </a:br>
            <a:r>
              <a:rPr lang="pt-BR" sz="1000">
                <a:solidFill>
                  <a:srgbClr val="FFFFFF"/>
                </a:solidFill>
              </a:rPr>
              <a:t>(KNAFLIC, 2015, p. 2).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40" y="501775"/>
            <a:ext cx="7426757" cy="4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1900" y="492200"/>
            <a:ext cx="7442100" cy="465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240" y="501775"/>
            <a:ext cx="7426757" cy="4641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350" y="979825"/>
            <a:ext cx="7448651" cy="37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 b="39878" l="0" r="0" t="0"/>
          <a:stretch/>
        </p:blipFill>
        <p:spPr>
          <a:xfrm>
            <a:off x="1979750" y="1475225"/>
            <a:ext cx="7164252" cy="269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438" name="Google Shape;438;p52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Pode-se concluir que este trabalho </a:t>
            </a:r>
            <a:r>
              <a:rPr b="1" lang="pt-BR" sz="1800">
                <a:solidFill>
                  <a:srgbClr val="434343"/>
                </a:solidFill>
              </a:rPr>
              <a:t>atingiu os objetivos propostos</a:t>
            </a:r>
            <a:r>
              <a:rPr lang="pt-BR" sz="1800">
                <a:solidFill>
                  <a:srgbClr val="434343"/>
                </a:solidFill>
              </a:rPr>
              <a:t> e serviu de um grande </a:t>
            </a:r>
            <a:r>
              <a:rPr b="1" lang="pt-BR" sz="1800">
                <a:solidFill>
                  <a:srgbClr val="434343"/>
                </a:solidFill>
              </a:rPr>
              <a:t>aprendizado</a:t>
            </a:r>
            <a:r>
              <a:rPr lang="pt-BR" sz="1800">
                <a:solidFill>
                  <a:srgbClr val="434343"/>
                </a:solidFill>
              </a:rPr>
              <a:t> sobre os conceitos e tecnologias abordados durante seu desenvolvimento.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Principal Desafio</a:t>
            </a:r>
            <a:endParaRPr/>
          </a:p>
        </p:txBody>
      </p:sp>
      <p:sp>
        <p:nvSpPr>
          <p:cNvPr id="444" name="Google Shape;444;p53"/>
          <p:cNvSpPr txBox="1"/>
          <p:nvPr>
            <p:ph idx="1" type="body"/>
          </p:nvPr>
        </p:nvSpPr>
        <p:spPr>
          <a:xfrm>
            <a:off x="1295325" y="2078875"/>
            <a:ext cx="7122900" cy="26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Em um relatório é possível </a:t>
            </a:r>
            <a:r>
              <a:rPr b="1"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observar os resultados</a:t>
            </a:r>
            <a:r>
              <a:rPr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obtidos nos gráficos e </a:t>
            </a:r>
            <a:r>
              <a:rPr lang="pt-BR" sz="1800">
                <a:solidFill>
                  <a:srgbClr val="434343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escolher um título ou uma composição que resuma bem o que aconteceu naquele contexto</a:t>
            </a:r>
            <a:r>
              <a:rPr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 Já na aplicação apresentada foi necessário </a:t>
            </a:r>
            <a:r>
              <a:rPr b="1"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criar um certo distanciamento</a:t>
            </a:r>
            <a:r>
              <a:rPr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dos dados específicos e </a:t>
            </a:r>
            <a:r>
              <a:rPr lang="pt-BR" sz="1800">
                <a:solidFill>
                  <a:srgbClr val="434343"/>
                </a:solidFill>
                <a:highlight>
                  <a:srgbClr val="D9EAD3"/>
                </a:highlight>
                <a:latin typeface="Arial"/>
                <a:ea typeface="Arial"/>
                <a:cs typeface="Arial"/>
                <a:sym typeface="Arial"/>
              </a:rPr>
              <a:t>focar na ideia como um todo</a:t>
            </a:r>
            <a:r>
              <a:rPr lang="pt-BR" sz="18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Futuros</a:t>
            </a:r>
            <a:endParaRPr/>
          </a:p>
        </p:txBody>
      </p:sp>
      <p:sp>
        <p:nvSpPr>
          <p:cNvPr id="450" name="Google Shape;450;p54"/>
          <p:cNvSpPr txBox="1"/>
          <p:nvPr>
            <p:ph idx="1" type="body"/>
          </p:nvPr>
        </p:nvSpPr>
        <p:spPr>
          <a:xfrm>
            <a:off x="1295325" y="2078875"/>
            <a:ext cx="7122900" cy="27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Insights utilizando Inteligência Artificial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Abranger a quantidade de cartões de dados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Reconhecimento de padrões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800">
                <a:solidFill>
                  <a:schemeClr val="accent3"/>
                </a:solidFill>
              </a:rPr>
              <a:t>_ </a:t>
            </a:r>
            <a:r>
              <a:rPr lang="pt-BR" sz="1800">
                <a:solidFill>
                  <a:srgbClr val="434343"/>
                </a:solidFill>
              </a:rPr>
              <a:t>Detecção de anomalias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</a:rPr>
              <a:t>Obrigada.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Visualization</a:t>
            </a:r>
            <a:endParaRPr/>
          </a:p>
        </p:txBody>
      </p:sp>
      <p:sp>
        <p:nvSpPr>
          <p:cNvPr id="206" name="Google Shape;206;p21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Técnica utilizada para </a:t>
            </a:r>
            <a:r>
              <a:rPr b="1" lang="pt-BR" sz="1800">
                <a:solidFill>
                  <a:srgbClr val="434343"/>
                </a:solidFill>
              </a:rPr>
              <a:t>comunicar sua mensagem</a:t>
            </a:r>
            <a:r>
              <a:rPr lang="pt-BR" sz="1800">
                <a:solidFill>
                  <a:srgbClr val="434343"/>
                </a:solidFill>
              </a:rPr>
              <a:t> através do uso de </a:t>
            </a:r>
            <a:r>
              <a:rPr b="1" lang="pt-BR" sz="1800">
                <a:solidFill>
                  <a:srgbClr val="434343"/>
                </a:solidFill>
              </a:rPr>
              <a:t>representações visuais</a:t>
            </a:r>
            <a:r>
              <a:rPr lang="pt-BR" sz="1800">
                <a:solidFill>
                  <a:srgbClr val="434343"/>
                </a:solidFill>
              </a:rPr>
              <a:t> como eixos, linhas ou barras, fundamentados nos dados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34343"/>
                </a:solidFill>
              </a:rPr>
              <a:t>(PARK, [20-?], l. 36).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207" name="Google Shape;207;p21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Visualization</a:t>
            </a:r>
            <a:endParaRPr/>
          </a:p>
        </p:txBody>
      </p:sp>
      <p:sp>
        <p:nvSpPr>
          <p:cNvPr id="213" name="Google Shape;213;p22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P</a:t>
            </a:r>
            <a:r>
              <a:rPr lang="pt-BR" sz="1800">
                <a:solidFill>
                  <a:srgbClr val="434343"/>
                </a:solidFill>
              </a:rPr>
              <a:t>ermite a visualização de </a:t>
            </a:r>
            <a:r>
              <a:rPr b="1" lang="pt-BR" sz="1800">
                <a:solidFill>
                  <a:srgbClr val="434343"/>
                </a:solidFill>
              </a:rPr>
              <a:t>grandes volumes de informações</a:t>
            </a:r>
            <a:r>
              <a:rPr lang="pt-BR" sz="1800">
                <a:solidFill>
                  <a:srgbClr val="434343"/>
                </a:solidFill>
              </a:rPr>
              <a:t> que de outra forma seriam impossíveis de analisar por meio de uma simples tabela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434343"/>
                </a:solidFill>
              </a:rPr>
              <a:t>(PARK, [20-?], l. 36).</a:t>
            </a:r>
            <a:endParaRPr sz="10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214" name="Google Shape;214;p22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600" y="1433050"/>
            <a:ext cx="7614801" cy="35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225" name="Google Shape;225;p24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Desenvolver uma aplicação </a:t>
            </a:r>
            <a:r>
              <a:rPr i="1" lang="pt-BR" sz="1800">
                <a:solidFill>
                  <a:srgbClr val="434343"/>
                </a:solidFill>
              </a:rPr>
              <a:t>web</a:t>
            </a:r>
            <a:r>
              <a:rPr lang="pt-BR" sz="1800">
                <a:solidFill>
                  <a:srgbClr val="434343"/>
                </a:solidFill>
              </a:rPr>
              <a:t> para </a:t>
            </a:r>
            <a:r>
              <a:rPr b="1" lang="pt-BR" sz="1800">
                <a:solidFill>
                  <a:srgbClr val="434343"/>
                </a:solidFill>
              </a:rPr>
              <a:t>auxiliar pessoas a entenderem melhor seus gastos</a:t>
            </a:r>
            <a:r>
              <a:rPr lang="pt-BR" sz="1800">
                <a:solidFill>
                  <a:srgbClr val="434343"/>
                </a:solidFill>
              </a:rPr>
              <a:t>, utilizando os princípios de </a:t>
            </a:r>
            <a:r>
              <a:rPr b="1" i="1" lang="pt-BR" sz="1800">
                <a:solidFill>
                  <a:srgbClr val="434343"/>
                </a:solidFill>
              </a:rPr>
              <a:t>Data Visualization</a:t>
            </a:r>
            <a:r>
              <a:rPr lang="pt-BR" sz="1800">
                <a:solidFill>
                  <a:srgbClr val="434343"/>
                </a:solidFill>
              </a:rPr>
              <a:t> para a representação visual dos dados.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descr="shutterstock_429987889_edited.jpg" id="226" name="Google Shape;226;p24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Específicos</a:t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3" name="Google Shape;233;p25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Estudar e compreender </a:t>
            </a:r>
            <a:r>
              <a:rPr b="1" lang="pt-BR" sz="1800">
                <a:solidFill>
                  <a:srgbClr val="434343"/>
                </a:solidFill>
              </a:rPr>
              <a:t>Data Visualization</a:t>
            </a:r>
            <a:r>
              <a:rPr lang="pt-BR" sz="1800">
                <a:solidFill>
                  <a:srgbClr val="434343"/>
                </a:solidFill>
              </a:rPr>
              <a:t>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5" name="Google Shape;235;p25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Definir </a:t>
            </a:r>
            <a:r>
              <a:rPr b="1" lang="pt-BR" sz="1800">
                <a:solidFill>
                  <a:srgbClr val="434343"/>
                </a:solidFill>
              </a:rPr>
              <a:t>mensagens</a:t>
            </a:r>
            <a:r>
              <a:rPr lang="pt-BR" sz="1800">
                <a:solidFill>
                  <a:srgbClr val="434343"/>
                </a:solidFill>
              </a:rPr>
              <a:t> a serem transmitidas através dos gráficos.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Identificar as</a:t>
            </a:r>
            <a:r>
              <a:rPr b="1" lang="pt-BR" sz="1800">
                <a:solidFill>
                  <a:srgbClr val="434343"/>
                </a:solidFill>
              </a:rPr>
              <a:t> informações relevantes </a:t>
            </a:r>
            <a:r>
              <a:rPr lang="pt-BR" sz="1800">
                <a:solidFill>
                  <a:srgbClr val="434343"/>
                </a:solidFill>
              </a:rPr>
              <a:t>sobre os gastos.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9" name="Google Shape;239;p25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Estruturar, implementar, testar  a </a:t>
            </a:r>
            <a:r>
              <a:rPr b="1" lang="pt-BR" sz="1800">
                <a:solidFill>
                  <a:srgbClr val="434343"/>
                </a:solidFill>
              </a:rPr>
              <a:t>plataforma web</a:t>
            </a:r>
            <a:r>
              <a:rPr lang="pt-BR" sz="1800">
                <a:solidFill>
                  <a:srgbClr val="434343"/>
                </a:solidFill>
              </a:rPr>
              <a:t> e conferir a integridade dos dados.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MATERIAIS E MÉTODOS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